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3" r:id="rId3"/>
    <p:sldId id="262" r:id="rId4"/>
    <p:sldId id="264" r:id="rId5"/>
    <p:sldId id="265" r:id="rId6"/>
    <p:sldId id="266" r:id="rId7"/>
    <p:sldId id="283" r:id="rId8"/>
    <p:sldId id="284" r:id="rId9"/>
    <p:sldId id="28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2" d="100"/>
          <a:sy n="142" d="100"/>
        </p:scale>
        <p:origin x="300" y="1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Whom did Jesus say the Scriptures and prophecies reveal?</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017347"/>
            <a:ext cx="5628708" cy="4126154"/>
          </a:xfrm>
        </p:spPr>
        <p:txBody>
          <a:bodyPr>
            <a:noAutofit/>
          </a:bodyPr>
          <a:lstStyle/>
          <a:p>
            <a:r>
              <a:rPr lang="en-US" sz="2800" b="1" i="1" dirty="0">
                <a:solidFill>
                  <a:srgbClr val="FFC000"/>
                </a:solidFill>
                <a:effectLst>
                  <a:outerShdw blurRad="38100" dist="38100" dir="2700000" algn="tl">
                    <a:srgbClr val="000000">
                      <a:alpha val="43137"/>
                    </a:srgbClr>
                  </a:outerShdw>
                </a:effectLst>
              </a:rPr>
              <a:t>Luke 24:27</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beginning at Moses and all the Prophets, He expounded to them in all the Scriptures the things concerning </a:t>
            </a:r>
            <a:r>
              <a:rPr lang="en-US" sz="2800" i="1" u="sng" dirty="0">
                <a:solidFill>
                  <a:srgbClr val="FF9900"/>
                </a:solidFill>
                <a:effectLst>
                  <a:outerShdw blurRad="38100" dist="38100" dir="2700000" algn="tl">
                    <a:srgbClr val="000000">
                      <a:alpha val="43137"/>
                    </a:srgbClr>
                  </a:outerShdw>
                </a:effectLst>
              </a:rPr>
              <a:t>Himself</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John 5:39</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…search the Scriptures; for ...  These are they which testify of </a:t>
            </a:r>
            <a:r>
              <a:rPr lang="en-US" sz="2800" i="1" u="sng" dirty="0">
                <a:solidFill>
                  <a:srgbClr val="FF9900"/>
                </a:solidFill>
                <a:effectLst>
                  <a:outerShdw blurRad="38100" dist="38100" dir="2700000" algn="tl">
                    <a:srgbClr val="000000">
                      <a:alpha val="43137"/>
                    </a:srgbClr>
                  </a:outerShdw>
                </a:effectLst>
              </a:rPr>
              <a:t>Me</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Revelation of </a:t>
            </a:r>
            <a:r>
              <a:rPr lang="en-US" sz="2800" i="1" u="sng" dirty="0">
                <a:solidFill>
                  <a:srgbClr val="FF9900"/>
                </a:solidFill>
                <a:effectLst>
                  <a:outerShdw blurRad="38100" dist="38100" dir="2700000" algn="tl">
                    <a:srgbClr val="000000">
                      <a:alpha val="43137"/>
                    </a:srgbClr>
                  </a:outerShdw>
                </a:effectLst>
              </a:rPr>
              <a:t>Jesus Christ</a:t>
            </a:r>
            <a:r>
              <a:rPr lang="en-US" sz="2800" i="1" dirty="0">
                <a:effectLst>
                  <a:outerShdw blurRad="38100" dist="38100" dir="2700000" algn="tl">
                    <a:srgbClr val="000000">
                      <a:alpha val="43137"/>
                    </a:srgbClr>
                  </a:outerShdw>
                </a:effectLst>
              </a:rPr>
              <a:t>,…</a:t>
            </a:r>
            <a:endParaRPr lang="en-US" sz="2800"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6085907" y="1631156"/>
            <a:ext cx="2600894" cy="2963466"/>
          </a:xfrm>
        </p:spPr>
        <p:txBody>
          <a:bodyPr/>
          <a:lstStyle/>
          <a:p>
            <a:endParaRPr lang="en-US" dirty="0"/>
          </a:p>
        </p:txBody>
      </p:sp>
    </p:spTree>
    <p:extLst>
      <p:ext uri="{BB962C8B-B14F-4D97-AF65-F5344CB8AC3E}">
        <p14:creationId xmlns:p14="http://schemas.microsoft.com/office/powerpoint/2010/main" val="8275924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6.  What is another name used in the Bible for Jesus?</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80426" cy="2963466"/>
          </a:xfrm>
        </p:spPr>
        <p:txBody>
          <a:bodyPr/>
          <a:lstStyle/>
          <a:p>
            <a:r>
              <a:rPr lang="en-US" sz="2800" b="1" i="1" dirty="0">
                <a:solidFill>
                  <a:srgbClr val="FFC000"/>
                </a:solidFill>
                <a:effectLst>
                  <a:outerShdw blurRad="38100" dist="38100" dir="2700000" algn="tl">
                    <a:srgbClr val="000000">
                      <a:alpha val="43137"/>
                    </a:srgbClr>
                  </a:outerShdw>
                </a:effectLst>
              </a:rPr>
              <a:t>John 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In the beginning was the Word, and the Word was with God, and the </a:t>
            </a:r>
            <a:r>
              <a:rPr lang="en-US" sz="2800" i="1" u="sng" dirty="0">
                <a:solidFill>
                  <a:srgbClr val="FF9900"/>
                </a:solidFill>
                <a:effectLst>
                  <a:outerShdw blurRad="38100" dist="38100" dir="2700000" algn="tl">
                    <a:srgbClr val="000000">
                      <a:alpha val="43137"/>
                    </a:srgbClr>
                  </a:outerShdw>
                </a:effectLst>
              </a:rPr>
              <a:t>Word</a:t>
            </a:r>
            <a:r>
              <a:rPr lang="en-US" sz="2800" i="1" dirty="0">
                <a:effectLst>
                  <a:outerShdw blurRad="38100" dist="38100" dir="2700000" algn="tl">
                    <a:srgbClr val="000000">
                      <a:alpha val="43137"/>
                    </a:srgbClr>
                  </a:outerShdw>
                </a:effectLst>
              </a:rPr>
              <a:t> was God.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John 1:14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Word was made </a:t>
            </a:r>
            <a:r>
              <a:rPr lang="en-US" sz="2800" i="1" u="sng" dirty="0">
                <a:solidFill>
                  <a:srgbClr val="FF9900"/>
                </a:solidFill>
                <a:effectLst>
                  <a:outerShdw blurRad="38100" dist="38100" dir="2700000" algn="tl">
                    <a:srgbClr val="000000">
                      <a:alpha val="43137"/>
                    </a:srgbClr>
                  </a:outerShdw>
                </a:effectLst>
              </a:rPr>
              <a:t>flesh</a:t>
            </a:r>
            <a:r>
              <a:rPr lang="en-US" sz="2800" i="1" dirty="0">
                <a:effectLst>
                  <a:outerShdw blurRad="38100" dist="38100" dir="2700000" algn="tl">
                    <a:srgbClr val="000000">
                      <a:alpha val="43137"/>
                    </a:srgbClr>
                  </a:outerShdw>
                </a:effectLst>
              </a:rPr>
              <a:t>, and dwelt among us,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708853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What kind of people did God use to write the Bible?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89592" cy="3437406"/>
          </a:xfrm>
        </p:spPr>
        <p:txBody>
          <a:bodyPr>
            <a:normAutofit/>
          </a:bodyPr>
          <a:lstStyle/>
          <a:p>
            <a:r>
              <a:rPr lang="en-US" sz="2800" b="1" i="1" dirty="0">
                <a:solidFill>
                  <a:srgbClr val="FFC000"/>
                </a:solidFill>
                <a:effectLst>
                  <a:outerShdw blurRad="38100" dist="38100" dir="2700000" algn="tl">
                    <a:srgbClr val="000000">
                      <a:alpha val="43137"/>
                    </a:srgbClr>
                  </a:outerShdw>
                </a:effectLst>
              </a:rPr>
              <a:t>2 Peter 1:21  </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holy men of God spoke as they were </a:t>
            </a:r>
            <a:r>
              <a:rPr lang="en-US" sz="2800" i="1" u="sng" dirty="0">
                <a:solidFill>
                  <a:srgbClr val="FF9900"/>
                </a:solidFill>
                <a:effectLst>
                  <a:outerShdw blurRad="38100" dist="38100" dir="2700000" algn="tl">
                    <a:srgbClr val="000000">
                      <a:alpha val="43137"/>
                    </a:srgbClr>
                  </a:outerShdw>
                </a:effectLst>
              </a:rPr>
              <a:t>moved</a:t>
            </a:r>
            <a:r>
              <a:rPr lang="en-US" sz="2800" i="1" dirty="0">
                <a:effectLst>
                  <a:outerShdw blurRad="38100" dist="38100" dir="2700000" algn="tl">
                    <a:srgbClr val="000000">
                      <a:alpha val="43137"/>
                    </a:srgbClr>
                  </a:outerShdw>
                </a:effectLst>
              </a:rPr>
              <a:t> by the Holy Spirit.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Revelation of Jesus Christ, which God gave Him to </a:t>
            </a:r>
            <a:r>
              <a:rPr lang="en-US" sz="2800" i="1" u="sng" dirty="0">
                <a:solidFill>
                  <a:srgbClr val="FF9900"/>
                </a:solidFill>
                <a:effectLst>
                  <a:outerShdw blurRad="38100" dist="38100" dir="2700000" algn="tl">
                    <a:srgbClr val="000000">
                      <a:alpha val="43137"/>
                    </a:srgbClr>
                  </a:outerShdw>
                </a:effectLst>
              </a:rPr>
              <a:t>show</a:t>
            </a:r>
            <a:r>
              <a:rPr lang="en-US" sz="2800" i="1" dirty="0">
                <a:effectLst>
                  <a:outerShdw blurRad="38100" dist="38100" dir="2700000" algn="tl">
                    <a:srgbClr val="000000">
                      <a:alpha val="43137"/>
                    </a:srgbClr>
                  </a:outerShdw>
                </a:effectLst>
              </a:rPr>
              <a:t> His servants--things which must shortly take place.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4573301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8.  How important should Bible study be to the Christian?</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35091" cy="2963466"/>
          </a:xfrm>
        </p:spPr>
        <p:txBody>
          <a:bodyPr/>
          <a:lstStyle/>
          <a:p>
            <a:r>
              <a:rPr lang="en-US" sz="2800" b="1" i="1" dirty="0">
                <a:solidFill>
                  <a:srgbClr val="FFC000"/>
                </a:solidFill>
                <a:effectLst>
                  <a:outerShdw blurRad="38100" dist="38100" dir="2700000" algn="tl">
                    <a:srgbClr val="000000">
                      <a:alpha val="43137"/>
                    </a:srgbClr>
                  </a:outerShdw>
                </a:effectLst>
              </a:rPr>
              <a:t>Job 23:12</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have treasured the words of His mouth </a:t>
            </a:r>
            <a:r>
              <a:rPr lang="en-US" sz="2800" i="1" u="sng" dirty="0">
                <a:solidFill>
                  <a:srgbClr val="FF9900"/>
                </a:solidFill>
                <a:effectLst>
                  <a:outerShdw blurRad="38100" dist="38100" dir="2700000" algn="tl">
                    <a:srgbClr val="000000">
                      <a:alpha val="43137"/>
                    </a:srgbClr>
                  </a:outerShdw>
                </a:effectLst>
              </a:rPr>
              <a:t>more</a:t>
            </a:r>
            <a:r>
              <a:rPr lang="en-US" sz="2800" i="1" dirty="0">
                <a:effectLst>
                  <a:outerShdw blurRad="38100" dist="38100" dir="2700000" algn="tl">
                    <a:srgbClr val="000000">
                      <a:alpha val="43137"/>
                    </a:srgbClr>
                  </a:outerShdw>
                </a:effectLst>
              </a:rPr>
              <a:t> than my necessary food.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Psalm 119:105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Your </a:t>
            </a:r>
            <a:r>
              <a:rPr lang="en-US" sz="2800" u="sng" dirty="0">
                <a:solidFill>
                  <a:srgbClr val="FF9900"/>
                </a:solidFill>
                <a:effectLst>
                  <a:outerShdw blurRad="38100" dist="38100" dir="2700000" algn="tl">
                    <a:srgbClr val="000000">
                      <a:alpha val="43137"/>
                    </a:srgbClr>
                  </a:outerShdw>
                </a:effectLst>
              </a:rPr>
              <a:t>word</a:t>
            </a:r>
            <a:r>
              <a:rPr lang="en-US" sz="2800" i="1" dirty="0">
                <a:effectLst>
                  <a:outerShdw blurRad="38100" dist="38100" dir="2700000" algn="tl">
                    <a:srgbClr val="000000">
                      <a:alpha val="43137"/>
                    </a:srgbClr>
                  </a:outerShdw>
                </a:effectLst>
              </a:rPr>
              <a:t> is a </a:t>
            </a:r>
            <a:r>
              <a:rPr lang="en-US" sz="2800" i="1" u="sng" dirty="0">
                <a:solidFill>
                  <a:srgbClr val="FF9900"/>
                </a:solidFill>
                <a:effectLst>
                  <a:outerShdw blurRad="38100" dist="38100" dir="2700000" algn="tl">
                    <a:srgbClr val="000000">
                      <a:alpha val="43137"/>
                    </a:srgbClr>
                  </a:outerShdw>
                </a:effectLst>
              </a:rPr>
              <a:t>lamp</a:t>
            </a:r>
            <a:r>
              <a:rPr lang="en-US" sz="2800" i="1" dirty="0">
                <a:effectLst>
                  <a:outerShdw blurRad="38100" dist="38100" dir="2700000" algn="tl">
                    <a:srgbClr val="000000">
                      <a:alpha val="43137"/>
                    </a:srgbClr>
                  </a:outerShdw>
                </a:effectLst>
              </a:rPr>
              <a:t> to my feet And a </a:t>
            </a:r>
            <a:r>
              <a:rPr lang="en-US" sz="2800" i="1" u="sng" dirty="0">
                <a:solidFill>
                  <a:srgbClr val="FF9900"/>
                </a:solidFill>
                <a:effectLst>
                  <a:outerShdw blurRad="38100" dist="38100" dir="2700000" algn="tl">
                    <a:srgbClr val="000000">
                      <a:alpha val="43137"/>
                    </a:srgbClr>
                  </a:outerShdw>
                </a:effectLst>
              </a:rPr>
              <a:t>light</a:t>
            </a:r>
            <a:r>
              <a:rPr lang="en-US" sz="2800" i="1" dirty="0">
                <a:effectLst>
                  <a:outerShdw blurRad="38100" dist="38100" dir="2700000" algn="tl">
                    <a:srgbClr val="000000">
                      <a:alpha val="43137"/>
                    </a:srgbClr>
                  </a:outerShdw>
                </a:effectLst>
              </a:rPr>
              <a:t> to my path</a:t>
            </a:r>
            <a:r>
              <a:rPr lang="en-US" i="1" dirty="0"/>
              <a:t>.</a:t>
            </a:r>
            <a:endParaRPr lang="en-US" dirty="0"/>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833309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Who helps us understand the Bible?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19870" cy="2963466"/>
          </a:xfrm>
        </p:spPr>
        <p:txBody>
          <a:bodyPr/>
          <a:lstStyle/>
          <a:p>
            <a:r>
              <a:rPr lang="en-US" sz="2800" b="1" i="1" dirty="0">
                <a:solidFill>
                  <a:srgbClr val="FFC000"/>
                </a:solidFill>
                <a:effectLst>
                  <a:outerShdw blurRad="38100" dist="38100" dir="2700000" algn="tl">
                    <a:srgbClr val="000000">
                      <a:alpha val="43137"/>
                    </a:srgbClr>
                  </a:outerShdw>
                </a:effectLst>
              </a:rPr>
              <a:t>John 14:26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the Helper, the </a:t>
            </a:r>
            <a:r>
              <a:rPr lang="en-US" sz="2800" i="1" u="sng" dirty="0">
                <a:solidFill>
                  <a:srgbClr val="FF9900"/>
                </a:solidFill>
                <a:effectLst>
                  <a:outerShdw blurRad="38100" dist="38100" dir="2700000" algn="tl">
                    <a:srgbClr val="000000">
                      <a:alpha val="43137"/>
                    </a:srgbClr>
                  </a:outerShdw>
                </a:effectLst>
              </a:rPr>
              <a:t>Holy Spirit</a:t>
            </a:r>
            <a:r>
              <a:rPr lang="en-US" sz="2800" i="1" dirty="0">
                <a:effectLst>
                  <a:outerShdw blurRad="38100" dist="38100" dir="2700000" algn="tl">
                    <a:srgbClr val="000000">
                      <a:alpha val="43137"/>
                    </a:srgbClr>
                  </a:outerShdw>
                </a:effectLst>
              </a:rPr>
              <a:t>, whom the Father will send in My name, He will teach you all things, and bring to your remembrance all things that I said to you.</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639187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10.  What must I do to be certain the Holy Spirit is guiding my Bible study?</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13815" cy="3992165"/>
          </a:xfrm>
        </p:spPr>
        <p:txBody>
          <a:bodyPr>
            <a:normAutofit fontScale="92500" lnSpcReduction="10000"/>
          </a:bodyPr>
          <a:lstStyle/>
          <a:p>
            <a:r>
              <a:rPr lang="en-US" sz="2800" b="1" i="1" dirty="0">
                <a:solidFill>
                  <a:srgbClr val="FFC000"/>
                </a:solidFill>
                <a:effectLst>
                  <a:outerShdw blurRad="38100" dist="38100" dir="2700000" algn="tl">
                    <a:srgbClr val="000000">
                      <a:alpha val="43137"/>
                    </a:srgbClr>
                  </a:outerShdw>
                </a:effectLst>
              </a:rPr>
              <a:t>Luke 11:9</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a:t>
            </a:r>
            <a:r>
              <a:rPr lang="en-US" sz="2800" i="1" dirty="0">
                <a:effectLst>
                  <a:outerShdw blurRad="38100" dist="38100" dir="2700000" algn="tl">
                    <a:srgbClr val="000000">
                      <a:alpha val="43137"/>
                    </a:srgbClr>
                  </a:outerShdw>
                </a:effectLst>
              </a:rPr>
              <a:t> I say to you, </a:t>
            </a:r>
            <a:r>
              <a:rPr lang="en-US" sz="2800" i="1" u="sng" dirty="0">
                <a:solidFill>
                  <a:srgbClr val="FF9900"/>
                </a:solidFill>
                <a:effectLst>
                  <a:outerShdw blurRad="38100" dist="38100" dir="2700000" algn="tl">
                    <a:srgbClr val="000000">
                      <a:alpha val="43137"/>
                    </a:srgbClr>
                  </a:outerShdw>
                </a:effectLst>
              </a:rPr>
              <a:t>ask</a:t>
            </a:r>
            <a:r>
              <a:rPr lang="en-US" sz="2800" i="1" dirty="0">
                <a:effectLst>
                  <a:outerShdw blurRad="38100" dist="38100" dir="2700000" algn="tl">
                    <a:srgbClr val="000000">
                      <a:alpha val="43137"/>
                    </a:srgbClr>
                  </a:outerShdw>
                </a:effectLst>
              </a:rPr>
              <a:t>, and it will be given to you; …</a:t>
            </a:r>
            <a:r>
              <a:rPr lang="en-US" sz="2800" b="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Luke 11:13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ye then, being evil, know how to give good gifts unto your children: how much more shall your heavenly Father give the Holy Spirit to them that </a:t>
            </a:r>
            <a:r>
              <a:rPr lang="en-US" sz="2800" i="1" u="sng" dirty="0">
                <a:solidFill>
                  <a:srgbClr val="FF9900"/>
                </a:solidFill>
                <a:effectLst>
                  <a:outerShdw blurRad="38100" dist="38100" dir="2700000" algn="tl">
                    <a:srgbClr val="000000">
                      <a:alpha val="43137"/>
                    </a:srgbClr>
                  </a:outerShdw>
                </a:effectLst>
              </a:rPr>
              <a:t>ask</a:t>
            </a:r>
            <a:r>
              <a:rPr lang="en-US" sz="2800" i="1" dirty="0">
                <a:effectLst>
                  <a:outerShdw blurRad="38100" dist="38100" dir="2700000" algn="tl">
                    <a:srgbClr val="000000">
                      <a:alpha val="43137"/>
                    </a:srgbClr>
                  </a:outerShdw>
                </a:effectLst>
              </a:rPr>
              <a:t> Him?</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John 7:17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any man will do his </a:t>
            </a:r>
            <a:r>
              <a:rPr lang="en-US" sz="2800" i="1" u="sng" dirty="0">
                <a:solidFill>
                  <a:srgbClr val="FF9900"/>
                </a:solidFill>
                <a:effectLst>
                  <a:outerShdw blurRad="38100" dist="38100" dir="2700000" algn="tl">
                    <a:srgbClr val="000000">
                      <a:alpha val="43137"/>
                    </a:srgbClr>
                  </a:outerShdw>
                </a:effectLst>
              </a:rPr>
              <a:t>will</a:t>
            </a:r>
            <a:r>
              <a:rPr lang="en-US" sz="2800" i="1" dirty="0">
                <a:effectLst>
                  <a:outerShdw blurRad="38100" dist="38100" dir="2700000" algn="tl">
                    <a:srgbClr val="000000">
                      <a:alpha val="43137"/>
                    </a:srgbClr>
                  </a:outerShdw>
                </a:effectLst>
              </a:rPr>
              <a:t>, he shall know of the doctrine, whether it be of God,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6055629" y="1631156"/>
            <a:ext cx="2631172" cy="2963466"/>
          </a:xfrm>
        </p:spPr>
        <p:txBody>
          <a:bodyPr/>
          <a:lstStyle/>
          <a:p>
            <a:endParaRPr lang="en-US" dirty="0"/>
          </a:p>
        </p:txBody>
      </p:sp>
    </p:spTree>
    <p:extLst>
      <p:ext uri="{BB962C8B-B14F-4D97-AF65-F5344CB8AC3E}">
        <p14:creationId xmlns:p14="http://schemas.microsoft.com/office/powerpoint/2010/main" val="3471007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How does prayerful study of the Word help us?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01703" cy="3992165"/>
          </a:xfrm>
        </p:spPr>
        <p:txBody>
          <a:bodyPr>
            <a:normAutofit/>
          </a:bodyPr>
          <a:lstStyle/>
          <a:p>
            <a:r>
              <a:rPr lang="en-US" sz="2800" b="1" i="1" dirty="0">
                <a:solidFill>
                  <a:srgbClr val="FFC000"/>
                </a:solidFill>
              </a:rPr>
              <a:t>Psalm 119:11 </a:t>
            </a:r>
            <a:r>
              <a:rPr lang="en-US" sz="2800" i="1" dirty="0">
                <a:solidFill>
                  <a:srgbClr val="FFC000"/>
                </a:solidFill>
              </a:rPr>
              <a:t> </a:t>
            </a:r>
            <a:r>
              <a:rPr lang="en-US" sz="2800" i="1" dirty="0"/>
              <a:t>Your word I have hidden in my heart, That I might </a:t>
            </a:r>
            <a:r>
              <a:rPr lang="en-US" sz="2800" i="1" u="sng" dirty="0">
                <a:solidFill>
                  <a:srgbClr val="FF9900"/>
                </a:solidFill>
              </a:rPr>
              <a:t>not </a:t>
            </a:r>
            <a:r>
              <a:rPr lang="en-US" sz="2800" i="1" dirty="0"/>
              <a:t>sin against You!</a:t>
            </a:r>
            <a:endParaRPr lang="en-US" sz="2800" dirty="0"/>
          </a:p>
          <a:p>
            <a:r>
              <a:rPr lang="en-US" sz="2800" b="1" i="1" dirty="0">
                <a:solidFill>
                  <a:srgbClr val="FFC000"/>
                </a:solidFill>
              </a:rPr>
              <a:t>Jeremiah 33:3</a:t>
            </a:r>
            <a:r>
              <a:rPr lang="en-US" sz="2800" b="1" dirty="0">
                <a:solidFill>
                  <a:srgbClr val="FFC000"/>
                </a:solidFill>
              </a:rPr>
              <a:t>  </a:t>
            </a:r>
            <a:r>
              <a:rPr lang="en-US" sz="2800" i="1" dirty="0"/>
              <a:t>Call to Me, and I will </a:t>
            </a:r>
            <a:r>
              <a:rPr lang="en-US" sz="2800" i="1" u="sng" dirty="0">
                <a:solidFill>
                  <a:srgbClr val="FF9900"/>
                </a:solidFill>
              </a:rPr>
              <a:t>answer</a:t>
            </a:r>
            <a:r>
              <a:rPr lang="en-US" sz="2800" i="1" dirty="0"/>
              <a:t> you, and show you great and mighty things, which you do not know.</a:t>
            </a:r>
            <a:r>
              <a:rPr lang="en-US" sz="2800" b="1" dirty="0"/>
              <a:t> </a:t>
            </a:r>
            <a:endParaRPr lang="en-US" sz="2800" dirty="0"/>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945631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168479" cy="3443287"/>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Romans 15:4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whatever things were written before were written for </a:t>
            </a:r>
            <a:r>
              <a:rPr lang="en-US" sz="2800" i="1" u="sng" dirty="0">
                <a:solidFill>
                  <a:srgbClr val="FF9900"/>
                </a:solidFill>
                <a:effectLst>
                  <a:outerShdw blurRad="38100" dist="38100" dir="2700000" algn="tl">
                    <a:srgbClr val="000000">
                      <a:alpha val="43137"/>
                    </a:srgbClr>
                  </a:outerShdw>
                </a:effectLst>
              </a:rPr>
              <a:t>our</a:t>
            </a:r>
            <a:r>
              <a:rPr lang="en-US" sz="2800" i="1" dirty="0">
                <a:effectLst>
                  <a:outerShdw blurRad="38100" dist="38100" dir="2700000" algn="tl">
                    <a:srgbClr val="000000">
                      <a:alpha val="43137"/>
                    </a:srgbClr>
                  </a:outerShdw>
                </a:effectLst>
              </a:rPr>
              <a:t> learning, that we through the patience and comfort of the Scriptures might have hope. </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James 1:5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any of you lack wisdom, let him </a:t>
            </a:r>
            <a:r>
              <a:rPr lang="en-US" sz="2800" i="1" u="sng" dirty="0">
                <a:solidFill>
                  <a:srgbClr val="FF9900"/>
                </a:solidFill>
                <a:effectLst>
                  <a:outerShdw blurRad="38100" dist="38100" dir="2700000" algn="tl">
                    <a:srgbClr val="000000">
                      <a:alpha val="43137"/>
                    </a:srgbClr>
                  </a:outerShdw>
                </a:effectLst>
              </a:rPr>
              <a:t>ask</a:t>
            </a:r>
            <a:r>
              <a:rPr lang="en-US" sz="2800" i="1" dirty="0">
                <a:effectLst>
                  <a:outerShdw blurRad="38100" dist="38100" dir="2700000" algn="tl">
                    <a:srgbClr val="000000">
                      <a:alpha val="43137"/>
                    </a:srgbClr>
                  </a:outerShdw>
                </a:effectLst>
              </a:rPr>
              <a:t> of God,  ... and it shall be given him.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196729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What method of Bible study do the Scriptures recommend?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265370" cy="3992165"/>
          </a:xfrm>
        </p:spPr>
        <p:txBody>
          <a:bodyPr>
            <a:normAutofit fontScale="92500" lnSpcReduction="10000"/>
          </a:bodyPr>
          <a:lstStyle/>
          <a:p>
            <a:r>
              <a:rPr lang="en-US" sz="2800" b="1" i="1" dirty="0">
                <a:solidFill>
                  <a:srgbClr val="FFC000"/>
                </a:solidFill>
                <a:effectLst>
                  <a:outerShdw blurRad="38100" dist="38100" dir="2700000" algn="tl">
                    <a:srgbClr val="000000">
                      <a:alpha val="43137"/>
                    </a:srgbClr>
                  </a:outerShdw>
                </a:effectLst>
              </a:rPr>
              <a:t>Isaiah 28:10</a:t>
            </a:r>
            <a:r>
              <a:rPr lang="en-US" sz="2800" b="1" dirty="0">
                <a:solidFill>
                  <a:srgbClr val="FFC000"/>
                </a:solidFill>
                <a:effectLst>
                  <a:outerShdw blurRad="38100" dist="38100" dir="2700000" algn="tl">
                    <a:srgbClr val="000000">
                      <a:alpha val="43137"/>
                    </a:srgbClr>
                  </a:outerShdw>
                </a:effectLst>
              </a:rPr>
              <a:t> </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precept must be upon </a:t>
            </a:r>
            <a:r>
              <a:rPr lang="en-US" sz="2800" i="1" u="sng" dirty="0">
                <a:solidFill>
                  <a:srgbClr val="FF9900"/>
                </a:solidFill>
                <a:effectLst>
                  <a:outerShdw blurRad="38100" dist="38100" dir="2700000" algn="tl">
                    <a:srgbClr val="000000">
                      <a:alpha val="43137"/>
                    </a:srgbClr>
                  </a:outerShdw>
                </a:effectLst>
              </a:rPr>
              <a:t>precept</a:t>
            </a:r>
            <a:r>
              <a:rPr lang="en-US" sz="2800" i="1" dirty="0">
                <a:effectLst>
                  <a:outerShdw blurRad="38100" dist="38100" dir="2700000" algn="tl">
                    <a:srgbClr val="000000">
                      <a:alpha val="43137"/>
                    </a:srgbClr>
                  </a:outerShdw>
                </a:effectLst>
              </a:rPr>
              <a:t>, precept upon precept; line upon </a:t>
            </a:r>
            <a:r>
              <a:rPr lang="en-US" sz="2800" i="1" u="sng" dirty="0">
                <a:solidFill>
                  <a:srgbClr val="FF9900"/>
                </a:solidFill>
                <a:effectLst>
                  <a:outerShdw blurRad="38100" dist="38100" dir="2700000" algn="tl">
                    <a:srgbClr val="000000">
                      <a:alpha val="43137"/>
                    </a:srgbClr>
                  </a:outerShdw>
                </a:effectLst>
              </a:rPr>
              <a:t>line</a:t>
            </a:r>
            <a:r>
              <a:rPr lang="en-US" sz="2800" i="1" dirty="0">
                <a:effectLst>
                  <a:outerShdw blurRad="38100" dist="38100" dir="2700000" algn="tl">
                    <a:srgbClr val="000000">
                      <a:alpha val="43137"/>
                    </a:srgbClr>
                  </a:outerShdw>
                </a:effectLst>
              </a:rPr>
              <a:t>, line upon line; here a </a:t>
            </a:r>
            <a:r>
              <a:rPr lang="en-US" sz="2800" i="1" u="sng" dirty="0">
                <a:solidFill>
                  <a:srgbClr val="FF9900"/>
                </a:solidFill>
                <a:effectLst>
                  <a:outerShdw blurRad="38100" dist="38100" dir="2700000" algn="tl">
                    <a:srgbClr val="000000">
                      <a:alpha val="43137"/>
                    </a:srgbClr>
                  </a:outerShdw>
                </a:effectLst>
              </a:rPr>
              <a:t>little</a:t>
            </a:r>
            <a:r>
              <a:rPr lang="en-US" sz="2800" i="1" dirty="0">
                <a:effectLst>
                  <a:outerShdw blurRad="38100" dist="38100" dir="2700000" algn="tl">
                    <a:srgbClr val="000000">
                      <a:alpha val="43137"/>
                    </a:srgbClr>
                  </a:outerShdw>
                </a:effectLst>
              </a:rPr>
              <a:t>, there a little.</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1 Corinthians 2:13</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which the Holy Spirit teaches, </a:t>
            </a:r>
            <a:r>
              <a:rPr lang="en-US" sz="2800" i="1" u="sng" dirty="0">
                <a:solidFill>
                  <a:srgbClr val="FF9900"/>
                </a:solidFill>
                <a:effectLst>
                  <a:outerShdw blurRad="38100" dist="38100" dir="2700000" algn="tl">
                    <a:srgbClr val="000000">
                      <a:alpha val="43137"/>
                    </a:srgbClr>
                  </a:outerShdw>
                </a:effectLst>
              </a:rPr>
              <a:t>comparing</a:t>
            </a:r>
            <a:r>
              <a:rPr lang="en-US" sz="2800" i="1" dirty="0">
                <a:effectLst>
                  <a:outerShdw blurRad="38100" dist="38100" dir="2700000" algn="tl">
                    <a:srgbClr val="000000">
                      <a:alpha val="43137"/>
                    </a:srgbClr>
                  </a:outerShdw>
                </a:effectLst>
              </a:rPr>
              <a:t> spiritual things with spiritual.</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2 Peter 1:20</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knowing this first, that no prophecy of Scripture is of any </a:t>
            </a:r>
            <a:r>
              <a:rPr lang="en-US" sz="2800" i="1" u="sng" dirty="0">
                <a:solidFill>
                  <a:srgbClr val="FF9900"/>
                </a:solidFill>
                <a:effectLst>
                  <a:outerShdw blurRad="38100" dist="38100" dir="2700000" algn="tl">
                    <a:srgbClr val="000000">
                      <a:alpha val="43137"/>
                    </a:srgbClr>
                  </a:outerShdw>
                </a:effectLst>
              </a:rPr>
              <a:t>private</a:t>
            </a:r>
            <a:r>
              <a:rPr lang="en-US" sz="2800" i="1" dirty="0">
                <a:effectLst>
                  <a:outerShdw blurRad="38100" dist="38100" dir="2700000" algn="tl">
                    <a:srgbClr val="000000">
                      <a:alpha val="43137"/>
                    </a:srgbClr>
                  </a:outerShdw>
                </a:effectLst>
              </a:rPr>
              <a:t> interpretation.</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2757872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effectLst/>
              </a:rPr>
              <a:t> </a:t>
            </a:r>
            <a:br>
              <a:rPr lang="en-US" dirty="0">
                <a:effectLst/>
              </a:rPr>
            </a:br>
            <a:r>
              <a:rPr lang="en-US" sz="3100" dirty="0">
                <a:solidFill>
                  <a:srgbClr val="00B0F0"/>
                </a:solidFill>
                <a:effectLst>
                  <a:outerShdw blurRad="38100" dist="38100" dir="2700000" algn="tl">
                    <a:srgbClr val="000000">
                      <a:alpha val="43137"/>
                    </a:srgbClr>
                  </a:outerShdw>
                </a:effectLst>
              </a:rPr>
              <a:t>13.  What will studying the Scriptures do for us?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71425" cy="2963466"/>
          </a:xfrm>
        </p:spPr>
        <p:txBody>
          <a:bodyPr/>
          <a:lstStyle/>
          <a:p>
            <a:r>
              <a:rPr lang="en-US" sz="2800" b="1" i="1" dirty="0">
                <a:solidFill>
                  <a:srgbClr val="FFC000"/>
                </a:solidFill>
                <a:effectLst>
                  <a:outerShdw blurRad="38100" dist="38100" dir="2700000" algn="tl">
                    <a:srgbClr val="000000">
                      <a:alpha val="43137"/>
                    </a:srgbClr>
                  </a:outerShdw>
                </a:effectLst>
              </a:rPr>
              <a:t>2 Timothy 3:15</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 have known the Holy Scriptures, which are able to make you </a:t>
            </a:r>
            <a:r>
              <a:rPr lang="en-US" sz="2800" i="1" u="sng" dirty="0">
                <a:solidFill>
                  <a:srgbClr val="FF9900"/>
                </a:solidFill>
                <a:effectLst>
                  <a:outerShdw blurRad="38100" dist="38100" dir="2700000" algn="tl">
                    <a:srgbClr val="000000">
                      <a:alpha val="43137"/>
                    </a:srgbClr>
                  </a:outerShdw>
                </a:effectLst>
              </a:rPr>
              <a:t>wise</a:t>
            </a:r>
            <a:r>
              <a:rPr lang="en-US" sz="2800" i="1" dirty="0">
                <a:effectLst>
                  <a:outerShdw blurRad="38100" dist="38100" dir="2700000" algn="tl">
                    <a:srgbClr val="000000">
                      <a:alpha val="43137"/>
                    </a:srgbClr>
                  </a:outerShdw>
                </a:effectLst>
              </a:rPr>
              <a:t> for salvation through faith which is in Christ Jesus.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819013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 result for sanctuary table of showbread priest"/>
          <p:cNvPicPr/>
          <p:nvPr/>
        </p:nvPicPr>
        <p:blipFill>
          <a:blip r:embed="rId2">
            <a:extLst>
              <a:ext uri="{28A0092B-C50C-407E-A947-70E740481C1C}">
                <a14:useLocalDpi xmlns:a14="http://schemas.microsoft.com/office/drawing/2010/main" val="0"/>
              </a:ext>
            </a:extLst>
          </a:blip>
          <a:srcRect/>
          <a:stretch>
            <a:fillRect/>
          </a:stretch>
        </p:blipFill>
        <p:spPr bwMode="auto">
          <a:xfrm>
            <a:off x="5468233" y="0"/>
            <a:ext cx="3675767" cy="5143500"/>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4"/>
          </p:nvPr>
        </p:nvSpPr>
        <p:spPr/>
      </p:sp>
      <p:sp>
        <p:nvSpPr>
          <p:cNvPr id="4" name="Title 3"/>
          <p:cNvSpPr>
            <a:spLocks noGrp="1"/>
          </p:cNvSpPr>
          <p:nvPr>
            <p:ph type="title"/>
          </p:nvPr>
        </p:nvSpPr>
        <p:spPr/>
        <p:txBody>
          <a:bodyPr>
            <a:normAutofit/>
          </a:bodyPr>
          <a:lstStyle/>
          <a:p>
            <a:r>
              <a:rPr lang="en-US" sz="2800" i="1" dirty="0">
                <a:effectLst>
                  <a:outerShdw blurRad="38100" dist="38100" dir="2700000" algn="tl">
                    <a:srgbClr val="000000">
                      <a:alpha val="43137"/>
                    </a:srgbClr>
                  </a:outerShdw>
                </a:effectLst>
              </a:rPr>
              <a:t>Pastor Jorge </a:t>
            </a:r>
            <a:r>
              <a:rPr lang="en-US" sz="2800" i="1" dirty="0" err="1">
                <a:effectLst>
                  <a:outerShdw blurRad="38100" dist="38100" dir="2700000" algn="tl">
                    <a:srgbClr val="000000">
                      <a:alpha val="43137"/>
                    </a:srgbClr>
                  </a:outerShdw>
                </a:effectLst>
              </a:rPr>
              <a:t>Baute</a:t>
            </a:r>
            <a:endParaRPr lang="en-US" sz="2800" i="1" dirty="0">
              <a:effectLst>
                <a:outerShdw blurRad="38100" dist="38100" dir="2700000" algn="tl">
                  <a:srgbClr val="000000">
                    <a:alpha val="43137"/>
                  </a:srgbClr>
                </a:outerShdw>
              </a:effectLst>
            </a:endParaRPr>
          </a:p>
        </p:txBody>
      </p:sp>
      <p:sp>
        <p:nvSpPr>
          <p:cNvPr id="5" name="Content Placeholder 4"/>
          <p:cNvSpPr>
            <a:spLocks noGrp="1"/>
          </p:cNvSpPr>
          <p:nvPr>
            <p:ph idx="13"/>
          </p:nvPr>
        </p:nvSpPr>
        <p:spPr>
          <a:xfrm>
            <a:off x="0" y="288750"/>
            <a:ext cx="6600636" cy="3394472"/>
          </a:xfrm>
        </p:spPr>
        <p:txBody>
          <a:bodyPr/>
          <a:lstStyle/>
          <a:p>
            <a:endParaRPr lang="en-US" sz="4000" b="1" dirty="0"/>
          </a:p>
          <a:p>
            <a:endParaRPr lang="en-US" sz="4000" b="1" dirty="0">
              <a:solidFill>
                <a:srgbClr val="FFC000"/>
              </a:solidFill>
              <a:effectLst>
                <a:outerShdw blurRad="38100" dist="38100" dir="2700000" algn="tl">
                  <a:srgbClr val="000000">
                    <a:alpha val="43137"/>
                  </a:srgbClr>
                </a:outerShdw>
              </a:effectLst>
            </a:endParaRPr>
          </a:p>
          <a:p>
            <a:r>
              <a:rPr lang="en-US" sz="4000" b="1" dirty="0">
                <a:solidFill>
                  <a:srgbClr val="FFC000"/>
                </a:solidFill>
                <a:effectLst>
                  <a:outerShdw blurRad="38100" dist="38100" dir="2700000" algn="tl">
                    <a:srgbClr val="000000">
                      <a:alpha val="43137"/>
                    </a:srgbClr>
                  </a:outerShdw>
                </a:effectLst>
              </a:rPr>
              <a:t>THE TABLE OF SHOWBREAD</a:t>
            </a:r>
            <a:endParaRPr lang="en-US" sz="4000" dirty="0">
              <a:solidFill>
                <a:srgbClr val="FFC000"/>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41579913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According to Jesus, where do we find the truth?</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95648" cy="2963466"/>
          </a:xfrm>
        </p:spPr>
        <p:txBody>
          <a:bodyPr/>
          <a:lstStyle/>
          <a:p>
            <a:r>
              <a:rPr lang="en-US" sz="2800" b="1" i="1" dirty="0">
                <a:solidFill>
                  <a:srgbClr val="FFC000"/>
                </a:solidFill>
                <a:effectLst>
                  <a:outerShdw blurRad="38100" dist="38100" dir="2700000" algn="tl">
                    <a:srgbClr val="000000">
                      <a:alpha val="43137"/>
                    </a:srgbClr>
                  </a:outerShdw>
                </a:effectLst>
              </a:rPr>
              <a:t>John 14:6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Jesus said to him, “I am the way, the </a:t>
            </a:r>
            <a:r>
              <a:rPr lang="en-US" sz="2800" i="1" u="sng" dirty="0">
                <a:solidFill>
                  <a:srgbClr val="FF9900"/>
                </a:solidFill>
                <a:effectLst>
                  <a:outerShdw blurRad="38100" dist="38100" dir="2700000" algn="tl">
                    <a:srgbClr val="000000">
                      <a:alpha val="43137"/>
                    </a:srgbClr>
                  </a:outerShdw>
                </a:effectLst>
              </a:rPr>
              <a:t>truth</a:t>
            </a:r>
            <a:r>
              <a:rPr lang="en-US" sz="2800" i="1" dirty="0">
                <a:effectLst>
                  <a:outerShdw blurRad="38100" dist="38100" dir="2700000" algn="tl">
                    <a:srgbClr val="000000">
                      <a:alpha val="43137"/>
                    </a:srgbClr>
                  </a:outerShdw>
                </a:effectLst>
              </a:rPr>
              <a:t>, and the life…”</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John 17:17</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a:t>
            </a:r>
            <a:r>
              <a:rPr lang="en-US" sz="2800" i="1">
                <a:effectLst>
                  <a:outerShdw blurRad="38100" dist="38100" dir="2700000" algn="tl">
                    <a:srgbClr val="000000">
                      <a:alpha val="43137"/>
                    </a:srgbClr>
                  </a:outerShdw>
                </a:effectLst>
              </a:rPr>
              <a:t>Your </a:t>
            </a:r>
            <a:r>
              <a:rPr lang="en-US" sz="2800" i="1" dirty="0">
                <a:effectLst>
                  <a:outerShdw blurRad="38100" dist="38100" dir="2700000" algn="tl">
                    <a:srgbClr val="000000">
                      <a:alpha val="43137"/>
                    </a:srgbClr>
                  </a:outerShdw>
                </a:effectLst>
              </a:rPr>
              <a:t>word is </a:t>
            </a:r>
            <a:r>
              <a:rPr lang="en-US" sz="2800" i="1" u="sng" dirty="0">
                <a:solidFill>
                  <a:srgbClr val="FF9900"/>
                </a:solidFill>
                <a:effectLst>
                  <a:outerShdw blurRad="38100" dist="38100" dir="2700000" algn="tl">
                    <a:srgbClr val="000000">
                      <a:alpha val="43137"/>
                    </a:srgbClr>
                  </a:outerShdw>
                </a:effectLst>
              </a:rPr>
              <a:t>truth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709192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15.  What warnings regarding Bible study are given in the Scriptures?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07759" cy="3992165"/>
          </a:xfrm>
        </p:spPr>
        <p:txBody>
          <a:bodyPr>
            <a:normAutofit fontScale="92500" lnSpcReduction="10000"/>
          </a:bodyPr>
          <a:lstStyle/>
          <a:p>
            <a:r>
              <a:rPr lang="en-US" sz="2800" b="1" i="1" dirty="0">
                <a:solidFill>
                  <a:srgbClr val="FFC000"/>
                </a:solidFill>
                <a:effectLst>
                  <a:outerShdw blurRad="38100" dist="38100" dir="2700000" algn="tl">
                    <a:srgbClr val="000000">
                      <a:alpha val="43137"/>
                    </a:srgbClr>
                  </a:outerShdw>
                </a:effectLst>
              </a:rPr>
              <a:t>2 Timothy 2:15</a:t>
            </a:r>
            <a:r>
              <a:rPr lang="en-US" sz="2800" b="1" dirty="0">
                <a:solidFill>
                  <a:srgbClr val="FFC000"/>
                </a:solidFill>
                <a:effectLst>
                  <a:outerShdw blurRad="38100" dist="38100" dir="2700000" algn="tl">
                    <a:srgbClr val="000000">
                      <a:alpha val="43137"/>
                    </a:srgbClr>
                  </a:outerShdw>
                </a:effectLst>
              </a:rPr>
              <a:t> </a:t>
            </a:r>
            <a:r>
              <a:rPr lang="en-US" sz="2800" dirty="0">
                <a:solidFill>
                  <a:srgbClr val="FFC0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Study</a:t>
            </a:r>
            <a:r>
              <a:rPr lang="en-US" sz="2800" i="1" dirty="0">
                <a:effectLst>
                  <a:outerShdw blurRad="38100" dist="38100" dir="2700000" algn="tl">
                    <a:srgbClr val="000000">
                      <a:alpha val="43137"/>
                    </a:srgbClr>
                  </a:outerShdw>
                </a:effectLst>
              </a:rPr>
              <a:t> to show thyself approved unto God, ... rightly dividing the word of truth.</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2 Peter 3:16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in all his epistles, speaking in them of these things, in which are some things hard to understand, which those who are untaught and unstable </a:t>
            </a:r>
            <a:r>
              <a:rPr lang="en-US" sz="2800" i="1" u="sng" dirty="0">
                <a:solidFill>
                  <a:srgbClr val="FF9900"/>
                </a:solidFill>
                <a:effectLst>
                  <a:outerShdw blurRad="38100" dist="38100" dir="2700000" algn="tl">
                    <a:srgbClr val="000000">
                      <a:alpha val="43137"/>
                    </a:srgbClr>
                  </a:outerShdw>
                </a:effectLst>
              </a:rPr>
              <a:t>twist</a:t>
            </a:r>
            <a:r>
              <a:rPr lang="en-US" sz="2800" i="1" dirty="0">
                <a:effectLst>
                  <a:outerShdw blurRad="38100" dist="38100" dir="2700000" algn="tl">
                    <a:srgbClr val="000000">
                      <a:alpha val="43137"/>
                    </a:srgbClr>
                  </a:outerShdw>
                </a:effectLst>
              </a:rPr>
              <a:t> to their own destruction, as they do also the rest of the Scriptures.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5537976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dirty="0">
                <a:solidFill>
                  <a:srgbClr val="FFC00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How should we test all religious teachings and doctrines?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63255" y="1151335"/>
            <a:ext cx="5731653" cy="3992165"/>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1 Thessalonians 5:21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Test </a:t>
            </a:r>
            <a:r>
              <a:rPr lang="en-US" sz="2800" i="1" u="sng" dirty="0">
                <a:solidFill>
                  <a:srgbClr val="FF9900"/>
                </a:solidFill>
                <a:effectLst>
                  <a:outerShdw blurRad="38100" dist="38100" dir="2700000" algn="tl">
                    <a:srgbClr val="000000">
                      <a:alpha val="43137"/>
                    </a:srgbClr>
                  </a:outerShdw>
                </a:effectLst>
              </a:rPr>
              <a:t>all</a:t>
            </a:r>
            <a:r>
              <a:rPr lang="en-US" sz="2800" i="1" dirty="0">
                <a:effectLst>
                  <a:outerShdw blurRad="38100" dist="38100" dir="2700000" algn="tl">
                    <a:srgbClr val="000000">
                      <a:alpha val="43137"/>
                    </a:srgbClr>
                  </a:outerShdw>
                </a:effectLst>
              </a:rPr>
              <a:t> things; hold fast what is good.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Acts 17:11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These were more fair-minded than those in Thessalonica, in that they received the word with all readiness, and </a:t>
            </a:r>
            <a:r>
              <a:rPr lang="en-US" sz="2800" i="1" u="sng" dirty="0">
                <a:solidFill>
                  <a:srgbClr val="FF9900"/>
                </a:solidFill>
                <a:effectLst>
                  <a:outerShdw blurRad="38100" dist="38100" dir="2700000" algn="tl">
                    <a:srgbClr val="000000">
                      <a:alpha val="43137"/>
                    </a:srgbClr>
                  </a:outerShdw>
                </a:effectLst>
              </a:rPr>
              <a:t>searched</a:t>
            </a:r>
            <a:r>
              <a:rPr lang="en-US" sz="2800" i="1" dirty="0">
                <a:effectLst>
                  <a:outerShdw blurRad="38100" dist="38100" dir="2700000" algn="tl">
                    <a:srgbClr val="000000">
                      <a:alpha val="43137"/>
                    </a:srgbClr>
                  </a:outerShdw>
                </a:effectLst>
              </a:rPr>
              <a:t> the Scriptures </a:t>
            </a:r>
            <a:r>
              <a:rPr lang="en-US" sz="2800" i="1" u="sng" dirty="0">
                <a:solidFill>
                  <a:srgbClr val="FF9900"/>
                </a:solidFill>
                <a:effectLst>
                  <a:outerShdw blurRad="38100" dist="38100" dir="2700000" algn="tl">
                    <a:srgbClr val="000000">
                      <a:alpha val="43137"/>
                    </a:srgbClr>
                  </a:outerShdw>
                </a:effectLst>
              </a:rPr>
              <a:t>daily</a:t>
            </a:r>
            <a:r>
              <a:rPr lang="en-US" sz="2800" i="1" dirty="0">
                <a:effectLst>
                  <a:outerShdw blurRad="38100" dist="38100" dir="2700000" algn="tl">
                    <a:srgbClr val="000000">
                      <a:alpha val="43137"/>
                    </a:srgbClr>
                  </a:outerShdw>
                </a:effectLst>
              </a:rPr>
              <a:t> to find out whether these things were so.</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Isaiah 8:20</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To the law and to the testimony: if they speak not according to this word, it is because there is </a:t>
            </a:r>
            <a:r>
              <a:rPr lang="en-US" sz="2800" i="1" u="sng" dirty="0">
                <a:solidFill>
                  <a:srgbClr val="FF9900"/>
                </a:solidFill>
                <a:effectLst>
                  <a:outerShdw blurRad="38100" dist="38100" dir="2700000" algn="tl">
                    <a:srgbClr val="000000">
                      <a:alpha val="43137"/>
                    </a:srgbClr>
                  </a:outerShdw>
                </a:effectLst>
              </a:rPr>
              <a:t>no</a:t>
            </a:r>
            <a:r>
              <a:rPr lang="en-US" sz="2800" i="1" dirty="0">
                <a:effectLst>
                  <a:outerShdw blurRad="38100" dist="38100" dir="2700000" algn="tl">
                    <a:srgbClr val="000000">
                      <a:alpha val="43137"/>
                    </a:srgbClr>
                  </a:outerShdw>
                </a:effectLst>
              </a:rPr>
              <a:t> light in them.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6116185" y="1631156"/>
            <a:ext cx="2570616" cy="2963466"/>
          </a:xfrm>
        </p:spPr>
        <p:txBody>
          <a:bodyPr/>
          <a:lstStyle/>
          <a:p>
            <a:endParaRPr lang="en-US" dirty="0"/>
          </a:p>
        </p:txBody>
      </p:sp>
    </p:spTree>
    <p:extLst>
      <p:ext uri="{BB962C8B-B14F-4D97-AF65-F5344CB8AC3E}">
        <p14:creationId xmlns:p14="http://schemas.microsoft.com/office/powerpoint/2010/main" val="4653033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800" dirty="0">
                <a:solidFill>
                  <a:srgbClr val="00B0F0"/>
                </a:solidFill>
                <a:effectLst>
                  <a:outerShdw blurRad="38100" dist="38100" dir="2700000" algn="tl">
                    <a:srgbClr val="000000">
                      <a:alpha val="43137"/>
                    </a:srgbClr>
                  </a:outerShdw>
                </a:effectLst>
              </a:rPr>
            </a:br>
            <a:br>
              <a:rPr lang="en-US" sz="2800" dirty="0">
                <a:solidFill>
                  <a:srgbClr val="00B0F0"/>
                </a:solidFill>
                <a:effectLst>
                  <a:outerShdw blurRad="38100" dist="38100" dir="2700000" algn="tl">
                    <a:srgbClr val="000000">
                      <a:alpha val="43137"/>
                    </a:srgbClr>
                  </a:outerShdw>
                </a:effectLst>
              </a:rPr>
            </a:br>
            <a:r>
              <a:rPr lang="en-US" sz="2800" dirty="0">
                <a:solidFill>
                  <a:srgbClr val="00B0F0"/>
                </a:solidFill>
                <a:effectLst>
                  <a:outerShdw blurRad="38100" dist="38100" dir="2700000" algn="tl">
                    <a:srgbClr val="000000">
                      <a:alpha val="43137"/>
                    </a:srgbClr>
                  </a:outerShdw>
                </a:effectLst>
              </a:rPr>
              <a:t>17.  What happened when Jesus explained the Scriptures to His two discouraged disciples on the road to Emmaus?</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25926" cy="2963466"/>
          </a:xfrm>
        </p:spPr>
        <p:txBody>
          <a:bodyPr/>
          <a:lstStyle/>
          <a:p>
            <a:r>
              <a:rPr lang="en-US" sz="2800" b="1" i="1" dirty="0">
                <a:solidFill>
                  <a:srgbClr val="FFC000"/>
                </a:solidFill>
                <a:effectLst>
                  <a:outerShdw blurRad="38100" dist="38100" dir="2700000" algn="tl">
                    <a:srgbClr val="000000">
                      <a:alpha val="43137"/>
                    </a:srgbClr>
                  </a:outerShdw>
                </a:effectLst>
              </a:rPr>
              <a:t>Luke 24:32</a:t>
            </a:r>
            <a:r>
              <a:rPr lang="en-US" sz="2800" b="1" dirty="0">
                <a:solidFill>
                  <a:srgbClr val="FFC000"/>
                </a:solidFill>
                <a:effectLst>
                  <a:outerShdw blurRad="38100" dist="38100" dir="2700000" algn="tl">
                    <a:srgbClr val="000000">
                      <a:alpha val="43137"/>
                    </a:srgbClr>
                  </a:outerShdw>
                </a:effectLst>
              </a:rPr>
              <a:t> </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Did not our heart </a:t>
            </a:r>
            <a:r>
              <a:rPr lang="en-US" sz="2800" i="1" u="sng" dirty="0">
                <a:solidFill>
                  <a:srgbClr val="FF9900"/>
                </a:solidFill>
                <a:effectLst>
                  <a:outerShdw blurRad="38100" dist="38100" dir="2700000" algn="tl">
                    <a:srgbClr val="000000">
                      <a:alpha val="43137"/>
                    </a:srgbClr>
                  </a:outerShdw>
                </a:effectLst>
              </a:rPr>
              <a:t>burn</a:t>
            </a:r>
            <a:r>
              <a:rPr lang="en-US" sz="2800" i="1" dirty="0">
                <a:effectLst>
                  <a:outerShdw blurRad="38100" dist="38100" dir="2700000" algn="tl">
                    <a:srgbClr val="000000">
                      <a:alpha val="43137"/>
                    </a:srgbClr>
                  </a:outerShdw>
                </a:effectLst>
              </a:rPr>
              <a:t> within us while He talked with us on the road, and while He opened the Scriptures to us?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7130769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800" dirty="0">
                <a:solidFill>
                  <a:srgbClr val="00B0F0"/>
                </a:solidFill>
                <a:effectLst>
                  <a:outerShdw blurRad="38100" dist="38100" dir="2700000" algn="tl">
                    <a:srgbClr val="000000">
                      <a:alpha val="43137"/>
                    </a:srgbClr>
                  </a:outerShdw>
                </a:effectLst>
              </a:rPr>
            </a:br>
            <a:br>
              <a:rPr lang="en-US" sz="2800" dirty="0">
                <a:solidFill>
                  <a:srgbClr val="00B0F0"/>
                </a:solidFill>
                <a:effectLst>
                  <a:outerShdw blurRad="38100" dist="38100" dir="2700000" algn="tl">
                    <a:srgbClr val="000000">
                      <a:alpha val="43137"/>
                    </a:srgbClr>
                  </a:outerShdw>
                </a:effectLst>
              </a:rPr>
            </a:br>
            <a:r>
              <a:rPr lang="en-US" sz="2800" dirty="0">
                <a:solidFill>
                  <a:srgbClr val="00B0F0"/>
                </a:solidFill>
                <a:effectLst>
                  <a:outerShdw blurRad="38100" dist="38100" dir="2700000" algn="tl">
                    <a:srgbClr val="000000">
                      <a:alpha val="43137"/>
                    </a:srgbClr>
                  </a:outerShdw>
                </a:effectLst>
              </a:rPr>
              <a:t>18.  After these two disciples knew that Jesus was alive and heard Him explain the prophecies, what did they do?</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83536" cy="2963466"/>
          </a:xfrm>
        </p:spPr>
        <p:txBody>
          <a:bodyPr/>
          <a:lstStyle/>
          <a:p>
            <a:r>
              <a:rPr lang="en-US" sz="2800" b="1" dirty="0">
                <a:solidFill>
                  <a:srgbClr val="FFC000"/>
                </a:solidFill>
                <a:effectLst>
                  <a:outerShdw blurRad="38100" dist="38100" dir="2700000" algn="tl">
                    <a:srgbClr val="000000">
                      <a:alpha val="43137"/>
                    </a:srgbClr>
                  </a:outerShdw>
                </a:effectLst>
              </a:rPr>
              <a:t>Luke 24:33  </a:t>
            </a:r>
            <a:r>
              <a:rPr lang="en-US" sz="2800" i="1" dirty="0">
                <a:effectLst>
                  <a:outerShdw blurRad="38100" dist="38100" dir="2700000" algn="tl">
                    <a:srgbClr val="000000">
                      <a:alpha val="43137"/>
                    </a:srgbClr>
                  </a:outerShdw>
                </a:effectLst>
              </a:rPr>
              <a:t>So they </a:t>
            </a:r>
            <a:r>
              <a:rPr lang="en-US" sz="2800" i="1" u="sng" dirty="0">
                <a:solidFill>
                  <a:srgbClr val="FF9900"/>
                </a:solidFill>
                <a:effectLst>
                  <a:outerShdw blurRad="38100" dist="38100" dir="2700000" algn="tl">
                    <a:srgbClr val="000000">
                      <a:alpha val="43137"/>
                    </a:srgbClr>
                  </a:outerShdw>
                </a:effectLst>
              </a:rPr>
              <a:t>rose up </a:t>
            </a:r>
            <a:r>
              <a:rPr lang="en-US" sz="2800" i="1" dirty="0">
                <a:effectLst>
                  <a:outerShdw blurRad="38100" dist="38100" dir="2700000" algn="tl">
                    <a:srgbClr val="000000">
                      <a:alpha val="43137"/>
                    </a:srgbClr>
                  </a:outerShdw>
                </a:effectLst>
              </a:rPr>
              <a:t>that very hour and returned to Jerusalem, and found the eleven and those who were with them gathered together.</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0708036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83536" cy="2963466"/>
          </a:xfrm>
        </p:spPr>
        <p:txBody>
          <a:bodyPr>
            <a:normAutofit/>
          </a:bodyPr>
          <a:lstStyle/>
          <a:p>
            <a:r>
              <a:rPr lang="en-US" b="1" i="1" dirty="0">
                <a:solidFill>
                  <a:srgbClr val="FF9900"/>
                </a:solidFill>
                <a:effectLst>
                  <a:outerShdw blurRad="38100" dist="38100" dir="2700000" algn="tl">
                    <a:srgbClr val="000000">
                      <a:alpha val="43137"/>
                    </a:srgbClr>
                  </a:outerShdw>
                </a:effectLst>
              </a:rPr>
              <a:t>Do you desire to fully understand and follow the Scriptures?  At this very moment, won't you ask Jesus to prompt and strengthen you to take daily time to study His word to know Him and His ways better? </a:t>
            </a:r>
            <a:endParaRPr lang="en-US"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8828488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15" y="205978"/>
            <a:ext cx="8402185" cy="1425177"/>
          </a:xfrm>
        </p:spPr>
        <p:txBody>
          <a:bodyPr>
            <a:noAutofit/>
          </a:bodyPr>
          <a:lstStyle/>
          <a:p>
            <a:pPr algn="l"/>
            <a:r>
              <a:rPr lang="en-US" sz="2800" dirty="0">
                <a:solidFill>
                  <a:srgbClr val="00B0F0"/>
                </a:solidFill>
                <a:effectLst>
                  <a:outerShdw blurRad="38100" dist="38100" dir="2700000" algn="tl">
                    <a:srgbClr val="000000">
                      <a:alpha val="43137"/>
                    </a:srgbClr>
                  </a:outerShdw>
                </a:effectLst>
              </a:rPr>
              <a:t>1. How does the bread point us to Jesus?</a:t>
            </a:r>
            <a:br>
              <a:rPr lang="en-US" sz="2800" dirty="0">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345171" y="1392795"/>
            <a:ext cx="5934516" cy="3899825"/>
          </a:xfrm>
        </p:spPr>
        <p:txBody>
          <a:bodyPr>
            <a:normAutofit/>
          </a:bodyPr>
          <a:lstStyle/>
          <a:p>
            <a:endParaRPr lang="en-US" sz="2800" b="1" i="1" dirty="0">
              <a:solidFill>
                <a:srgbClr val="FFC000"/>
              </a:solidFill>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John 6:48  </a:t>
            </a:r>
            <a:r>
              <a:rPr lang="en-US" sz="2800" i="1" dirty="0">
                <a:effectLst>
                  <a:outerShdw blurRad="38100" dist="38100" dir="2700000" algn="tl">
                    <a:srgbClr val="000000">
                      <a:alpha val="43137"/>
                    </a:srgbClr>
                  </a:outerShdw>
                </a:effectLst>
              </a:rPr>
              <a:t>I am the </a:t>
            </a:r>
            <a:r>
              <a:rPr lang="en-US" sz="2800" i="1" u="sng" dirty="0">
                <a:solidFill>
                  <a:srgbClr val="FF9900"/>
                </a:solidFill>
                <a:effectLst>
                  <a:outerShdw blurRad="38100" dist="38100" dir="2700000" algn="tl">
                    <a:srgbClr val="000000">
                      <a:alpha val="43137"/>
                    </a:srgbClr>
                  </a:outerShdw>
                </a:effectLst>
              </a:rPr>
              <a:t>bread</a:t>
            </a:r>
            <a:r>
              <a:rPr lang="en-US" sz="2800" i="1" dirty="0">
                <a:effectLst>
                  <a:outerShdw blurRad="38100" dist="38100" dir="2700000" algn="tl">
                    <a:srgbClr val="000000">
                      <a:alpha val="43137"/>
                    </a:srgbClr>
                  </a:outerShdw>
                </a:effectLst>
              </a:rPr>
              <a:t> of life.</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292461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2.  What is it that Jesus wants us to feed upon to maintain our spiritual health?</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10869" cy="3512344"/>
          </a:xfrm>
        </p:spPr>
        <p:txBody>
          <a:bodyPr>
            <a:normAutofit/>
          </a:bodyPr>
          <a:lstStyle/>
          <a:p>
            <a:r>
              <a:rPr lang="en-US" sz="2800" b="1" i="1" dirty="0">
                <a:solidFill>
                  <a:srgbClr val="FFC000"/>
                </a:solidFill>
                <a:effectLst>
                  <a:outerShdw blurRad="38100" dist="38100" dir="2700000" algn="tl">
                    <a:srgbClr val="000000">
                      <a:alpha val="43137"/>
                    </a:srgbClr>
                  </a:outerShdw>
                </a:effectLst>
              </a:rPr>
              <a:t>Matthew 4:4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He answered and said, "It is written, 'Man shall not live by bread alone, but by every </a:t>
            </a:r>
            <a:r>
              <a:rPr lang="en-US" sz="2800" i="1" u="sng" dirty="0">
                <a:solidFill>
                  <a:srgbClr val="FF9900"/>
                </a:solidFill>
                <a:effectLst>
                  <a:outerShdw blurRad="38100" dist="38100" dir="2700000" algn="tl">
                    <a:srgbClr val="000000">
                      <a:alpha val="43137"/>
                    </a:srgbClr>
                  </a:outerShdw>
                </a:effectLst>
              </a:rPr>
              <a:t>word</a:t>
            </a:r>
            <a:r>
              <a:rPr lang="en-US" sz="2800" i="1" dirty="0">
                <a:effectLst>
                  <a:outerShdw blurRad="38100" dist="38100" dir="2700000" algn="tl">
                    <a:srgbClr val="000000">
                      <a:alpha val="43137"/>
                    </a:srgbClr>
                  </a:outerShdw>
                </a:effectLst>
              </a:rPr>
              <a:t> that proceeds from the mouth of God.’”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Jeremiah 15:16</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Your words were found, and I </a:t>
            </a:r>
            <a:r>
              <a:rPr lang="en-US" sz="2800" i="1" u="sng" dirty="0">
                <a:solidFill>
                  <a:srgbClr val="FF9900"/>
                </a:solidFill>
                <a:effectLst>
                  <a:outerShdw blurRad="38100" dist="38100" dir="2700000" algn="tl">
                    <a:srgbClr val="000000">
                      <a:alpha val="43137"/>
                    </a:srgbClr>
                  </a:outerShdw>
                </a:effectLst>
              </a:rPr>
              <a:t>ate</a:t>
            </a:r>
            <a:r>
              <a:rPr lang="en-US" sz="2800" i="1" dirty="0">
                <a:effectLst>
                  <a:outerShdw blurRad="38100" dist="38100" dir="2700000" algn="tl">
                    <a:srgbClr val="000000">
                      <a:alpha val="43137"/>
                    </a:srgbClr>
                  </a:outerShdw>
                </a:effectLst>
              </a:rPr>
              <a:t> them.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9119525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3.  Since the bread points to Jesus and His word, what impact will it have on my life if I prayerfully study it?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74371" cy="3992165"/>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2 Corinthians 3:18  </a:t>
            </a:r>
            <a:r>
              <a:rPr lang="en-US" sz="2800" i="1" dirty="0">
                <a:effectLst>
                  <a:outerShdw blurRad="38100" dist="38100" dir="2700000" algn="tl">
                    <a:srgbClr val="000000">
                      <a:alpha val="43137"/>
                    </a:srgbClr>
                  </a:outerShdw>
                </a:effectLst>
              </a:rPr>
              <a:t>But we all, with unveiled face, beholding as in a mirror the glory of the Lord, are being </a:t>
            </a:r>
            <a:r>
              <a:rPr lang="en-US" sz="2800" i="1" u="sng" dirty="0">
                <a:solidFill>
                  <a:srgbClr val="FF9900"/>
                </a:solidFill>
                <a:effectLst>
                  <a:outerShdw blurRad="38100" dist="38100" dir="2700000" algn="tl">
                    <a:srgbClr val="000000">
                      <a:alpha val="43137"/>
                    </a:srgbClr>
                  </a:outerShdw>
                </a:effectLst>
              </a:rPr>
              <a:t>transformed</a:t>
            </a:r>
            <a:r>
              <a:rPr lang="en-US" sz="2800" i="1" dirty="0">
                <a:effectLst>
                  <a:outerShdw blurRad="38100" dist="38100" dir="2700000" algn="tl">
                    <a:srgbClr val="000000">
                      <a:alpha val="43137"/>
                    </a:srgbClr>
                  </a:outerShdw>
                </a:effectLst>
              </a:rPr>
              <a:t> into the same image from glory to glory, just as by the Spirit of the Lord.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2 Peter 1:4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by which have been given to us exceedingly great and precious </a:t>
            </a:r>
            <a:r>
              <a:rPr lang="en-US" sz="2800" i="1" u="sng" dirty="0">
                <a:solidFill>
                  <a:srgbClr val="FF9900"/>
                </a:solidFill>
                <a:effectLst>
                  <a:outerShdw blurRad="38100" dist="38100" dir="2700000" algn="tl">
                    <a:srgbClr val="000000">
                      <a:alpha val="43137"/>
                    </a:srgbClr>
                  </a:outerShdw>
                </a:effectLst>
              </a:rPr>
              <a:t>promises</a:t>
            </a:r>
            <a:r>
              <a:rPr lang="en-US" sz="2800" i="1" dirty="0">
                <a:effectLst>
                  <a:outerShdw blurRad="38100" dist="38100" dir="2700000" algn="tl">
                    <a:srgbClr val="000000">
                      <a:alpha val="43137"/>
                    </a:srgbClr>
                  </a:outerShdw>
                </a:effectLst>
              </a:rPr>
              <a:t>, that through these you may be partakers of the </a:t>
            </a:r>
            <a:r>
              <a:rPr lang="en-US" sz="2800" i="1" u="sng" dirty="0">
                <a:solidFill>
                  <a:srgbClr val="FF9900"/>
                </a:solidFill>
                <a:effectLst>
                  <a:outerShdw blurRad="38100" dist="38100" dir="2700000" algn="tl">
                    <a:srgbClr val="000000">
                      <a:alpha val="43137"/>
                    </a:srgbClr>
                  </a:outerShdw>
                </a:effectLst>
              </a:rPr>
              <a:t>divine</a:t>
            </a:r>
            <a:r>
              <a:rPr lang="en-US" sz="2800" i="1" dirty="0">
                <a:effectLst>
                  <a:outerShdw blurRad="38100" dist="38100" dir="2700000" algn="tl">
                    <a:srgbClr val="000000">
                      <a:alpha val="43137"/>
                    </a:srgbClr>
                  </a:outerShdw>
                </a:effectLst>
              </a:rPr>
              <a:t> nature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1533667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4.  How much of the Scriptures are we commanded to study and believe?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07759" cy="3992165"/>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Luke 24:25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believe in </a:t>
            </a:r>
            <a:r>
              <a:rPr lang="en-US" sz="2800" i="1" u="sng" dirty="0">
                <a:solidFill>
                  <a:srgbClr val="FF9900"/>
                </a:solidFill>
                <a:effectLst>
                  <a:outerShdw blurRad="38100" dist="38100" dir="2700000" algn="tl">
                    <a:srgbClr val="000000">
                      <a:alpha val="43137"/>
                    </a:srgbClr>
                  </a:outerShdw>
                </a:effectLst>
              </a:rPr>
              <a:t>all</a:t>
            </a:r>
            <a:r>
              <a:rPr lang="en-US" sz="2800" i="1" dirty="0">
                <a:effectLst>
                  <a:outerShdw blurRad="38100" dist="38100" dir="2700000" algn="tl">
                    <a:srgbClr val="000000">
                      <a:alpha val="43137"/>
                    </a:srgbClr>
                  </a:outerShdw>
                </a:effectLst>
              </a:rPr>
              <a:t> that the prophets </a:t>
            </a:r>
            <a:r>
              <a:rPr lang="en-US" sz="2800" i="1">
                <a:effectLst>
                  <a:outerShdw blurRad="38100" dist="38100" dir="2700000" algn="tl">
                    <a:srgbClr val="000000">
                      <a:alpha val="43137"/>
                    </a:srgbClr>
                  </a:outerShdw>
                </a:effectLst>
              </a:rPr>
              <a:t>have spoken…</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2 Timothy 3:16, 17</a:t>
            </a:r>
            <a:r>
              <a:rPr lang="en-US" sz="2800" b="1" dirty="0">
                <a:solidFill>
                  <a:srgbClr val="FFC0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All</a:t>
            </a:r>
            <a:r>
              <a:rPr lang="en-US" sz="2800" i="1" dirty="0">
                <a:effectLst>
                  <a:outerShdw blurRad="38100" dist="38100" dir="2700000" algn="tl">
                    <a:srgbClr val="000000">
                      <a:alpha val="43137"/>
                    </a:srgbClr>
                  </a:outerShdw>
                </a:effectLst>
              </a:rPr>
              <a:t> scripture is given by inspiration of God, and is profitable for doctrine, for reproof, for correction, for instruction in righteousness, that the man of God may be </a:t>
            </a:r>
            <a:r>
              <a:rPr lang="en-US" sz="2800" i="1" u="sng" dirty="0">
                <a:solidFill>
                  <a:srgbClr val="FF9900"/>
                </a:solidFill>
                <a:effectLst>
                  <a:outerShdw blurRad="38100" dist="38100" dir="2700000" algn="tl">
                    <a:srgbClr val="000000">
                      <a:alpha val="43137"/>
                    </a:srgbClr>
                  </a:outerShdw>
                </a:effectLst>
              </a:rPr>
              <a:t>complete</a:t>
            </a:r>
            <a:r>
              <a:rPr lang="en-US" sz="2800" i="1" dirty="0">
                <a:effectLst>
                  <a:outerShdw blurRad="38100" dist="38100" dir="2700000" algn="tl">
                    <a:srgbClr val="000000">
                      <a:alpha val="43137"/>
                    </a:srgbClr>
                  </a:outerShdw>
                </a:effectLst>
              </a:rPr>
              <a:t>, thoroughly equipped for every good work.</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836575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1344262"/>
          </a:xfrm>
        </p:spPr>
        <p:txBody>
          <a:bodyPr>
            <a:noAutofit/>
          </a:bodyPr>
          <a:lstStyle/>
          <a:p>
            <a:pPr algn="l"/>
            <a:r>
              <a:rPr lang="en-US" sz="3200" dirty="0">
                <a:solidFill>
                  <a:srgbClr val="FFFF00"/>
                </a:solidFill>
                <a:effectLst>
                  <a:outerShdw blurRad="38100" dist="38100" dir="2700000" algn="tl">
                    <a:srgbClr val="000000">
                      <a:alpha val="43137"/>
                    </a:srgbClr>
                  </a:outerShdw>
                </a:effectLst>
              </a:rPr>
              <a:t>"</a:t>
            </a:r>
            <a:r>
              <a:rPr lang="en-US" sz="3200" i="1" dirty="0">
                <a:solidFill>
                  <a:srgbClr val="FFFF00"/>
                </a:solidFill>
                <a:effectLst>
                  <a:outerShdw blurRad="38100" dist="38100" dir="2700000" algn="tl">
                    <a:srgbClr val="000000">
                      <a:alpha val="43137"/>
                    </a:srgbClr>
                  </a:outerShdw>
                </a:effectLst>
              </a:rPr>
              <a:t>Reforming Fundamentalism</a:t>
            </a:r>
            <a:r>
              <a:rPr lang="en-US" sz="3200" dirty="0">
                <a:solidFill>
                  <a:srgbClr val="FFFF00"/>
                </a:solidFill>
                <a:effectLst>
                  <a:outerShdw blurRad="38100" dist="38100" dir="2700000" algn="tl">
                    <a:srgbClr val="000000">
                      <a:alpha val="43137"/>
                    </a:srgbClr>
                  </a:outerShdw>
                </a:effectLst>
              </a:rPr>
              <a:t>" </a:t>
            </a:r>
            <a:br>
              <a:rPr lang="en-US" sz="3200" dirty="0">
                <a:solidFill>
                  <a:srgbClr val="FFFF00"/>
                </a:solidFill>
                <a:effectLst>
                  <a:outerShdw blurRad="38100" dist="38100" dir="2700000" algn="tl">
                    <a:srgbClr val="000000">
                      <a:alpha val="43137"/>
                    </a:srgbClr>
                  </a:outerShdw>
                </a:effectLst>
              </a:rPr>
            </a:br>
            <a:r>
              <a:rPr lang="en-US" sz="3200" dirty="0">
                <a:solidFill>
                  <a:srgbClr val="FFFF00"/>
                </a:solidFill>
                <a:effectLst>
                  <a:outerShdw blurRad="38100" dist="38100" dir="2700000" algn="tl">
                    <a:srgbClr val="000000">
                      <a:alpha val="43137"/>
                    </a:srgbClr>
                  </a:outerShdw>
                </a:effectLst>
              </a:rPr>
              <a:t>by George A. Marsden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p:txBody>
          <a:bodyPr>
            <a:normAutofit/>
          </a:bodyPr>
          <a:lstStyle/>
          <a:p>
            <a:r>
              <a:rPr lang="en-US" sz="3200" u="sng" dirty="0"/>
              <a:t>Poll indicated: </a:t>
            </a:r>
          </a:p>
          <a:p>
            <a:r>
              <a:rPr lang="en-US" sz="3200" b="1" dirty="0">
                <a:effectLst>
                  <a:outerShdw blurRad="38100" dist="38100" dir="2700000" algn="tl">
                    <a:srgbClr val="000000">
                      <a:alpha val="43137"/>
                    </a:srgbClr>
                  </a:outerShdw>
                </a:effectLst>
              </a:rPr>
              <a:t>85%</a:t>
            </a:r>
            <a:r>
              <a:rPr lang="en-US" sz="3200" dirty="0">
                <a:effectLst>
                  <a:outerShdw blurRad="38100" dist="38100" dir="2700000" algn="tl">
                    <a:srgbClr val="000000">
                      <a:alpha val="43137"/>
                    </a:srgbClr>
                  </a:outerShdw>
                </a:effectLst>
              </a:rPr>
              <a:t> of the students "</a:t>
            </a:r>
            <a:r>
              <a:rPr lang="en-US" sz="3200" b="1" i="1" dirty="0">
                <a:effectLst>
                  <a:outerShdw blurRad="38100" dist="38100" dir="2700000" algn="tl">
                    <a:srgbClr val="000000">
                      <a:alpha val="43137"/>
                    </a:srgbClr>
                  </a:outerShdw>
                </a:effectLst>
              </a:rPr>
              <a:t>do not</a:t>
            </a:r>
            <a:r>
              <a:rPr lang="en-US" sz="3200" i="1" dirty="0">
                <a:effectLst>
                  <a:outerShdw blurRad="38100" dist="38100" dir="2700000" algn="tl">
                    <a:srgbClr val="000000">
                      <a:alpha val="43137"/>
                    </a:srgbClr>
                  </a:outerShdw>
                </a:effectLst>
              </a:rPr>
              <a:t> believe in the inerrancy of Scripture</a:t>
            </a:r>
            <a:r>
              <a:rPr lang="en-US" sz="3200" dirty="0">
                <a:effectLst>
                  <a:outerShdw blurRad="38100" dist="38100" dir="2700000" algn="tl">
                    <a:srgbClr val="000000">
                      <a:alpha val="43137"/>
                    </a:srgbClr>
                  </a:outerShdw>
                </a:effectLst>
              </a:rPr>
              <a:t>." </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7795892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dirty="0">
                <a:solidFill>
                  <a:srgbClr val="FFFF00"/>
                </a:solidFill>
                <a:effectLst>
                  <a:outerShdw blurRad="38100" dist="38100" dir="2700000" algn="tl">
                    <a:srgbClr val="000000">
                      <a:alpha val="43137"/>
                    </a:srgbClr>
                  </a:outerShdw>
                </a:effectLst>
              </a:rPr>
              <a:t>Poll conducted by Jeffery </a:t>
            </a:r>
            <a:r>
              <a:rPr lang="en-US" sz="3200" dirty="0" err="1">
                <a:solidFill>
                  <a:srgbClr val="FFFF00"/>
                </a:solidFill>
                <a:effectLst>
                  <a:outerShdw blurRad="38100" dist="38100" dir="2700000" algn="tl">
                    <a:srgbClr val="000000">
                      <a:alpha val="43137"/>
                    </a:srgbClr>
                  </a:outerShdw>
                </a:effectLst>
              </a:rPr>
              <a:t>Hadden</a:t>
            </a:r>
            <a:r>
              <a:rPr lang="en-US" sz="3200" dirty="0">
                <a:solidFill>
                  <a:srgbClr val="FFFF00"/>
                </a:solidFill>
                <a:effectLst>
                  <a:outerShdw blurRad="38100" dist="38100" dir="2700000" algn="tl">
                    <a:srgbClr val="000000">
                      <a:alpha val="43137"/>
                    </a:srgbClr>
                  </a:outerShdw>
                </a:effectLst>
              </a:rPr>
              <a:t> in 1987 of 10,000 American clergy</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80427" cy="2963466"/>
          </a:xfrm>
        </p:spPr>
        <p:txBody>
          <a:bodyPr>
            <a:normAutofit/>
          </a:bodyPr>
          <a:lstStyle/>
          <a:p>
            <a:r>
              <a:rPr lang="en-US" b="1" dirty="0">
                <a:effectLst>
                  <a:outerShdw blurRad="38100" dist="38100" dir="2700000" algn="tl">
                    <a:srgbClr val="000000">
                      <a:alpha val="43137"/>
                    </a:srgbClr>
                  </a:outerShdw>
                </a:effectLst>
              </a:rPr>
              <a:t>-- 67% of American Baptists said “No.”</a:t>
            </a:r>
            <a:endParaRPr lang="en-US"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-- 77% of American Lutherans, said “No”   </a:t>
            </a:r>
            <a:endParaRPr lang="en-US"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-- 82% of Presbyterians said “No”  </a:t>
            </a:r>
            <a:endParaRPr lang="en-US"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-- 87% of Methodists said “No”                                                                                               </a:t>
            </a:r>
            <a:endParaRPr lang="en-US" dirty="0">
              <a:effectLst>
                <a:outerShdw blurRad="38100" dist="38100" dir="2700000" algn="tl">
                  <a:srgbClr val="000000">
                    <a:alpha val="43137"/>
                  </a:srgbClr>
                </a:outerShdw>
              </a:effectLst>
            </a:endParaRPr>
          </a:p>
          <a:p>
            <a:r>
              <a:rPr lang="en-US" b="1" dirty="0">
                <a:effectLst>
                  <a:outerShdw blurRad="38100" dist="38100" dir="2700000" algn="tl">
                    <a:srgbClr val="000000">
                      <a:alpha val="43137"/>
                    </a:srgbClr>
                  </a:outerShdw>
                </a:effectLst>
              </a:rPr>
              <a:t>-- 95% of Episcopalians said “No</a:t>
            </a:r>
            <a:r>
              <a:rPr lang="en-US" b="1" dirty="0"/>
              <a:t>”</a:t>
            </a:r>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203569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dirty="0" err="1">
                <a:solidFill>
                  <a:srgbClr val="FFFF00"/>
                </a:solidFill>
                <a:effectLst>
                  <a:outerShdw blurRad="38100" dist="38100" dir="2700000" algn="tl">
                    <a:srgbClr val="000000">
                      <a:alpha val="43137"/>
                    </a:srgbClr>
                  </a:outerShdw>
                </a:effectLst>
              </a:rPr>
              <a:t>Barna</a:t>
            </a:r>
            <a:r>
              <a:rPr lang="en-US" sz="3200" dirty="0">
                <a:solidFill>
                  <a:srgbClr val="FFFF00"/>
                </a:solidFill>
                <a:effectLst>
                  <a:outerShdw blurRad="38100" dist="38100" dir="2700000" algn="tl">
                    <a:srgbClr val="000000">
                      <a:alpha val="43137"/>
                    </a:srgbClr>
                  </a:outerShdw>
                </a:effectLst>
              </a:rPr>
              <a:t> Research group</a:t>
            </a:r>
            <a:r>
              <a:rPr lang="en-US" sz="3200" i="1" dirty="0">
                <a:solidFill>
                  <a:srgbClr val="FFFF00"/>
                </a:solidFill>
                <a:effectLst>
                  <a:outerShdw blurRad="38100" dist="38100" dir="2700000" algn="tl">
                    <a:srgbClr val="000000">
                      <a:alpha val="43137"/>
                    </a:srgbClr>
                  </a:outerShdw>
                </a:effectLst>
              </a:rPr>
              <a:t> </a:t>
            </a:r>
            <a:r>
              <a:rPr lang="en-US" sz="3200" dirty="0">
                <a:solidFill>
                  <a:srgbClr val="FFFF00"/>
                </a:solidFill>
                <a:effectLst>
                  <a:outerShdw blurRad="38100" dist="38100" dir="2700000" algn="tl">
                    <a:srgbClr val="000000">
                      <a:alpha val="43137"/>
                    </a:srgbClr>
                  </a:outerShdw>
                </a:effectLst>
              </a:rPr>
              <a:t>reported in 2017 that</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180591" cy="2963466"/>
          </a:xfrm>
        </p:spPr>
        <p:txBody>
          <a:bodyPr>
            <a:normAutofit/>
          </a:bodyPr>
          <a:lstStyle/>
          <a:p>
            <a:r>
              <a:rPr lang="en-US" sz="3200" i="1" dirty="0"/>
              <a:t>“Record Few Americans Believe Bible Is Literal Word of God</a:t>
            </a:r>
            <a:r>
              <a:rPr lang="en-US" sz="3200" b="1" i="1" dirty="0"/>
              <a:t>”</a:t>
            </a:r>
            <a:r>
              <a:rPr lang="en-US" sz="3200" b="1" dirty="0"/>
              <a:t>     </a:t>
            </a:r>
            <a:r>
              <a:rPr lang="en-US" sz="3200" b="1" u="sng" dirty="0">
                <a:solidFill>
                  <a:srgbClr val="FFC000"/>
                </a:solidFill>
              </a:rPr>
              <a:t>24%   </a:t>
            </a:r>
          </a:p>
          <a:p>
            <a:endParaRPr lang="en-US" sz="3200" b="1" dirty="0">
              <a:solidFill>
                <a:srgbClr val="FFC000"/>
              </a:solidFill>
            </a:endParaRPr>
          </a:p>
          <a:p>
            <a:r>
              <a:rPr lang="en-US" sz="1900" dirty="0"/>
              <a:t>https://news.gallup.com/poll/210704/record-few-americans-believe-bible-literal-word-god.aspx</a:t>
            </a: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620628334"/>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4149</TotalTime>
  <Words>1351</Words>
  <Application>Microsoft Office PowerPoint</Application>
  <PresentationFormat>On-screen Show (16:9)</PresentationFormat>
  <Paragraphs>74</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Unlocking the Mysteries of the Sanctuary - Powerpoint  Template</vt:lpstr>
      <vt:lpstr>PowerPoint Presentation</vt:lpstr>
      <vt:lpstr>Pastor Jorge Baute</vt:lpstr>
      <vt:lpstr>1. How does the bread point us to Jesus? </vt:lpstr>
      <vt:lpstr> 2.  What is it that Jesus wants us to feed upon to maintain our spiritual health? </vt:lpstr>
      <vt:lpstr> 3.  Since the bread points to Jesus and His word, what impact will it have on my life if I prayerfully study it? </vt:lpstr>
      <vt:lpstr> 4.  How much of the Scriptures are we commanded to study and believe? </vt:lpstr>
      <vt:lpstr>"Reforming Fundamentalism"  by George A. Marsden </vt:lpstr>
      <vt:lpstr>Poll conducted by Jeffery Hadden in 1987 of 10,000 American clergy</vt:lpstr>
      <vt:lpstr>Barna Research group reported in 2017 that</vt:lpstr>
      <vt:lpstr> 5.  Whom did Jesus say the Scriptures and prophecies reveal? </vt:lpstr>
      <vt:lpstr>6.  What is another name used in the Bible for Jesus?</vt:lpstr>
      <vt:lpstr> 7.  What kind of people did God use to write the Bible? </vt:lpstr>
      <vt:lpstr> 8.  How important should Bible study be to the Christian? </vt:lpstr>
      <vt:lpstr> 9.  Who helps us understand the Bible? </vt:lpstr>
      <vt:lpstr>10.  What must I do to be certain the Holy Spirit is guiding my Bible study?</vt:lpstr>
      <vt:lpstr> 11.  How does prayerful study of the Word help us? </vt:lpstr>
      <vt:lpstr>PowerPoint Presentation</vt:lpstr>
      <vt:lpstr> 12.  What method of Bible study do the Scriptures recommend? </vt:lpstr>
      <vt:lpstr>  13.  What will studying the Scriptures do for us? </vt:lpstr>
      <vt:lpstr> 14.  According to Jesus, where do we find the truth? </vt:lpstr>
      <vt:lpstr> 15.  What warnings regarding Bible study are given in the Scriptures? </vt:lpstr>
      <vt:lpstr> 16.  How should we test all religious teachings and doctrines? </vt:lpstr>
      <vt:lpstr>  17.  What happened when Jesus explained the Scriptures to His two discouraged disciples on the road to Emmaus? </vt:lpstr>
      <vt:lpstr>  18.  After these two disciples knew that Jesus was alive and heard Him explain the prophecies, what did they do?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32</cp:revision>
  <dcterms:created xsi:type="dcterms:W3CDTF">2018-11-16T04:48:47Z</dcterms:created>
  <dcterms:modified xsi:type="dcterms:W3CDTF">2022-07-15T19:13:14Z</dcterms:modified>
</cp:coreProperties>
</file>